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a76313c3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a76313c3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e43f4cae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e43f4cae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43f4ca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e43f4ca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e43f4ca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e43f4ca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e43f4ca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e43f4ca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e43f4ca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e43f4ca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e43f4cae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e43f4cae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43f4cae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43f4cae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e43f4ca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e43f4ca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e43f4cae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e43f4cae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e43f4cae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e43f4cae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a76313c3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a76313c3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e43f4cae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e43f4cae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e43f4cae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e43f4cae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e43f4ca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e43f4ca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e43f4cae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e43f4cae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e43f4cae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e43f4cae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e43f4cae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e43f4cae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e43f4ca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e43f4ca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e43f4cae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e43f4cae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e43f4cae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e43f4cae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a76313c3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a76313c3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43f4c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43f4c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a76313c31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a76313c3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e55f951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6e55f95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a76313c31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a76313c31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43f4ca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43f4ca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43f4ca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43f4ca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e43f4cae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e43f4cae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e43f4ca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e43f4ca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43f4ca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43f4ca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43f4cae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43f4ca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25" y="499900"/>
            <a:ext cx="5502900" cy="4643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0" y="1877975"/>
            <a:ext cx="37545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Beluken - RPG Battle Manager</a:t>
            </a:r>
            <a:endParaRPr sz="3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0" y="3843875"/>
            <a:ext cx="24015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Frederico Antunes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Gabriel Gomes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Lucas Victorino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Pedro Umpierre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Ramon Pedro Pereira Santos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065875" y="4642050"/>
            <a:ext cx="1402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Padrões de Projeto (GoF)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675300" y="1408425"/>
            <a:ext cx="8371200" cy="3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Composite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interface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AlvoDeAcao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o Componente.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Combatente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a Folha (individual) 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Grupo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o Compósito (coleção).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Permite tratar um alvo individual e um grupo de alvos da mesma maneira.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Singleton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Classe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DatabaseHelper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 construtor privado e uma instância estática (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.instance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Garantir uma única instância de conexão com o banco de dados para todo o app.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Padrões de Projeto (GoF)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675300" y="1215775"/>
            <a:ext cx="83712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entidade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implementa o método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clone()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Permitir a cópia de um inimigo existente para criar um novo, sem a necessidade de usar a Factory novamente. Útil para criar hordas de inimigos idênticos rapidamente.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Observer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Combinação do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ChangeNotifier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(nos ViewModels) com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Consumer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(na UI), via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Provider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Subject (Observado):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(ex: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PersonagensViewModel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Observer (Observador):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Widgets da UI (ex: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ListView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GerenciarPersonagensPage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Desacoplar a lógica de estado da UI, permitindo que a UI reaja automaticamente a mudanças nos dados.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675300" y="1244675"/>
            <a:ext cx="83712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(i) Um cadastro (CRUD) por membro da equipe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Qualquer uma das seções do "Codex" pode ser apresentada como um exemplo de um CRUD completo. A mais evidente é o CRUD de Personagens, mas as outras também são válidas.</a:t>
            </a:r>
            <a:b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5455" l="0" r="0" t="0"/>
          <a:stretch/>
        </p:blipFill>
        <p:spPr>
          <a:xfrm>
            <a:off x="1980638" y="2317050"/>
            <a:ext cx="5182723" cy="27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675300" y="1165275"/>
            <a:ext cx="8371200" cy="3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Exemplo: CRUD de Raças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 (Criar):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usuário pode criar uma nova raça através do diálogo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AddEditRacaDialog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que é acionado a partir da tela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GerenciarRacasPage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Read (Ler):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tela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GerenciarRacasPage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lê e exibe uma lista com todas as raças cadastradas. Ao editar, o diálogo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AddEditRacaDialog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lê os dados de uma raça específica para preencher os campos.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Update (Atualizar):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mesmo diálogo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AddEditRacaDialog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utilizado para alterar os dados de uma raça existente.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Delete (Deletar):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 tela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GerenciarRacasPage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há um botão de exclusão para cada raça, que aciona o método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deleteRaca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RacasViewModel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Outros exemplos de CRUDs completos e independentes no projeto incluem: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Classes de Personagem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Armas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Armaduras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Habilidades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Inimigos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os próprios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Personagens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675300" y="1479450"/>
            <a:ext cx="83712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(ii) Dois casos de uso que descrevem funcionalidades transacionais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Uma funcionalidade transacional, neste contexto, é uma operação que, do ponto de vista do negócio, deve ser concluída por inteiro ou falhar por inteiro, muitas vezes envolvendo a leitura e escrita de dados de diferentes tipos.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675300" y="1345750"/>
            <a:ext cx="83712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Caso de Uso 1: Criar Ficha de Personagem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Descrição: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Este processo é altamente transacional. Para criar um único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o sistema não faz apenas um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INSERT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em uma tabela. Ele orquestra uma série de leituras e escritas.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Fluxo: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PersonagemFactoryImpl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primeiro precisa </a:t>
            </a: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ler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dados das tabelas de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Classes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Armas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Armaduras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para montar o objeto de domínio completo. Em seguida, 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PersonagemRepositoryImpl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ao salvar, precisa </a:t>
            </a: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escrever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 tabela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personagens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também criar as associações corretas nas tabelas de junção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combatente_equipamentos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combatente_habilidades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Se qualquer uma dessas etapas falhar, a criação do personagem como um todo é invalidada.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675300" y="1283375"/>
            <a:ext cx="83712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Caso de Uso 2: Criar um Grupo de Combatentes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Descrição: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Este caso de uso também é um exemplo perfeito de uma transação de negócio.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Fluxo: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 tela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CriarEditarGrupoPage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o usuário seleciona múltiplos membros (que já existem como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ou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 Ao salvar,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GrupoRepositoryImpl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executa duas operações distintas que devem ser concluídas em conjunto: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Escreve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um novo registro na tabela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grupos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Escreve múltiplos registros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 tabela de junção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grupo_membros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um para cada membro selecionado, ligando o ID do novo grupo ao ID de cada combatente. A criação do grupo só tem sucesso se o registro principal e todas as suas associações forem persistidos corretamente.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675300" y="1283375"/>
            <a:ext cx="83712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(iii) Um caso de uso relativo a uma listagem do sistema (relatório)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Uma listagem ou relatório é qualquer tela que consolida e apresenta uma coleção de dados do sistema para o usuário de forma organizada.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Mínimos Atendidos:</a:t>
            </a:r>
            <a:endParaRPr sz="2100"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675300" y="1355775"/>
            <a:ext cx="8371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Caso de Uso: Listar Personagens Cadastrados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Descrição: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tela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GerenciarPersonagensPage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funciona como um relatório/listagem de todas as fichas de personagem criadas no sistema.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Fluxo: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tela é iniciada e aciona o método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fetchPersonagens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no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PersonagensViewModel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chama o método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getAll()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do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PersonagemRepositoryImpl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repositório busca todos os registros da tabela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personagens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Para tornar a listagem útil, ele também busca os nomes da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da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Classe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associadas a cada personagem.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dados consolidados são exibidos em uma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ListView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onde cada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ListTile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formata e apresenta as informações de um personagem (Nível, Nome, Raça e Classe), funcionando como uma linha de um relatório.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 mesma forma, as telas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GerenciarInimigosPage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GerenciarGruposPage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4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GerenciarRacasPage</a:t>
            </a:r>
            <a:r>
              <a:rPr lang="pt-BR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etc., também servem como casos de uso de listagem/relatório para suas respectivas entidades.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Arquitetura em Camadas (Layered Architecture)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Este é o mecanismo mais fundamental do projeto. O sistema foi dividido em três camadas distintas, cada uma com uma responsabilidade clara, para garantir a separação de conceitos.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Organiza o código em camadas horizontais, onde cada camada só pode se comunicar com a camada adjacente abaixo dela.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81450" y="1392525"/>
            <a:ext cx="7911300" cy="30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pt-BR" sz="6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 que é o software?</a:t>
            </a:r>
            <a:endParaRPr sz="6500">
              <a:solidFill>
                <a:srgbClr val="434343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150" y="1134876"/>
            <a:ext cx="4154850" cy="287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Arquitetura em Camadas (Layered Architecture)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b="1" lang="pt-BR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no Projeto: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 Layer (</a:t>
            </a:r>
            <a:r>
              <a:rPr b="1"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Contém a UI (as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Pages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Widgets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e os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ViewModels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É responsável por exibir os dados e capturar as interações do usuário. Ela não sabe como os dados são armazenados.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Domain Layer (</a:t>
            </a:r>
            <a:r>
              <a:rPr b="1"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o coração do software. Contém as entidades de negócio (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as regras (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AtributosBase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e os </a:t>
            </a: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contratos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como os dados devem ser acessados (as interfaces dos repositórios, como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IPersonagemRepository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 Esta camada é totalmente independente da UI e do banco de dados.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Layer (</a:t>
            </a:r>
            <a:r>
              <a:rPr b="1"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b="1"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Implementa os contratos definidos na camada de domínio. Contém as implementações dos repositórios (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PersonagemRepositoryImpl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os modelos de dados (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PersonagemModel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e a lógica de acesso ao banco de dados (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DatabaseHelper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 </a:t>
            </a:r>
            <a:r>
              <a:rPr lang="pt-BR" sz="13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sqflite</a:t>
            </a:r>
            <a:r>
              <a:rPr lang="pt-BR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pt-BR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Benefício:</a:t>
            </a:r>
            <a:r>
              <a:rPr lang="pt-BR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Permite que a tecnologia do banco de dados ou o framework de UI possam ser trocados no futuro com impacto mínimo nas regras de negócio do sistema.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Injeção de Dependência (Dependency Injection)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Este mecanismo é o que "cola" as camadas de forma desacoplada. Em vez de uma classe criar suas próprias dependências, elas são fornecidas (injetadas) de fora.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Inverter o controle sobre a criação de dependências para uma entidade externa.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Injeção de Dependência (Dependency Injection)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no Projeto: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arquivo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main.dart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atua como o "Compositor Raiz" (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Composition Root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 É lá que todas as dependências são instanciadas.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pacote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Provider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a ferramenta utilizada para realizar a injeção. Por exemplo,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PersonagensViewModel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não cria uma instância de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PersonagemRepositoryImpl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Ele simplesmente declara em seu construtor que precisa de uma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IPersonagemRepository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e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Provider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 encarrega de fornecer a instância correta que foi criada no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main.dart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Promove o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Baixo Acoplamento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viabiliza o princípio da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Inversão de Dependência (DIP)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Torna o sistema extremamente testável, pois nos testes é possível "injetar" implementações falsas (Mocks) dos repositórios.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Gerenciamento de Estado Reativo (Padrão Observer/ViewModel)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Este mecanismo define como a interface do usuário (UI) reage automaticamente às mudanças nos dados, sem a necessidade de atualizações manuais.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UI "observa" um detentor de estado e se reconstrói automaticamente quando o estado muda.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Gerenciamento de Estado Reativo (Padrão Observer/ViewModel)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no Projeto: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classes de </a:t>
            </a:r>
            <a:r>
              <a:rPr b="1"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(ex: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ArmasViewModel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herdam de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ChangeNotifier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atuando como o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Subject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(ou </a:t>
            </a:r>
            <a:r>
              <a:rPr i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Observable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do padrão Observer.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uma operação é concluída (ex: uma arma é salva),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chama o método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notifyListeners()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 UI, os widgets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Consumer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ou o método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context.watch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atuam como os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Observers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escutando essas notificações e reconstruindo apenas as partes necessárias da tela para exibir os dados atualizados.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Cria um fluxo de dados unidirecional e previsível, simplifica o código da UI e garante que a tela esteja sempre sincronizada com o estado da aplicação.</a:t>
            </a:r>
            <a:endParaRPr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Abstração da Persistência (Padrão Repository)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Este mecanismo esconde os detalhes de como e onde os dados são armazenados, protegendo o resto do aplicativo dessas preocupações.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Criar uma camada de abstração entre a lógica de negócio e as fontes de dados.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Abstração da Persistência (Padrão Repository)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no Projeto: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camada de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define as interfaces, como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InimigoRepository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que representam um "repositório de inimigos" em um nível conceitual.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camada de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contém a implementação concreta,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InimigoRepositoryImpl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que traduz os métodos da interface (como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save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em comandos SQL específicos para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sqflite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domínio opera com "ignorância de persistência". Se amanhã você decidir trocar 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sqflite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por um banco de dados em nuvem como o Firebase, você só precisa criar uma nova implementação (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InimigoRepositoryFirebaseImpl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e injetá-la no </a:t>
            </a:r>
            <a:r>
              <a:rPr lang="pt-BR" sz="16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main.dart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sem alterar nenhuma linha de código no domínio ou na apresentação.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675300" y="834400"/>
            <a:ext cx="83712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5. Criação Centralizada de Objetos (Padrão Factory)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objetos cuja criação é complexa e envolve múltiplas dependências, este mecanismo centraliza e encapsula essa complexidade.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Delegar a criação de objetos complexos para uma classe dedicada.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727650" y="570425"/>
            <a:ext cx="7688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Mecanismos Arquiteturais Utilizados no Projeto</a:t>
            </a:r>
            <a:endParaRPr sz="2900"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675300" y="711875"/>
            <a:ext cx="83712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5. Criação Centralizada de Objetos (Padrão Factory)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no Projeto: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classe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PersonagemFactoryImpl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é o exemplo perfeito. A criação de um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não é trivial: requer buscar a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Classe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Arma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Armadura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Habilidades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diferentes repositórios.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factory recebe os dados simples (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PersonagemParams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e orquestra todas essas buscas para montar e retornar um objeto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completo e válido.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Simplifica o código cliente (o </a:t>
            </a:r>
            <a:r>
              <a:rPr lang="pt-BR" sz="15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ViewModel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que agora só precisa pedir à fábrica para criar o objeto, sem se preocupar com os detalhes da construção. Adere ao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Princípio da Responsabilidade Única (SRP)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Esses cinco mecanismos, trabalhando em conjunto, formam a espinha dorsal da arquitetura do seu software, garantindo que ele seja robusto, flexível e manutenível.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201850" y="446825"/>
            <a:ext cx="76887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Modelo Conceitual </a:t>
            </a:r>
            <a:r>
              <a:rPr lang="pt-BR" sz="2100">
                <a:solidFill>
                  <a:srgbClr val="FF0000"/>
                </a:solidFill>
              </a:rPr>
              <a:t> 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267" name="Google Shape;267;p43" title="Modelo Conceitual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700" y="886500"/>
            <a:ext cx="4946824" cy="40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1948325" y="3768325"/>
            <a:ext cx="1614600" cy="8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Princípios SOLID:</a:t>
            </a:r>
            <a:endParaRPr sz="210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75300" y="1524000"/>
            <a:ext cx="837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- Responsabilidade Única (SRP)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Cada classe tem apenas uma razão para mudar.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1 (Dados):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RacaRepositoryImpl 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só gerencia a persistência de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Raca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2 (Infra):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DatabaseHelper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foca exclusivamente na conexão e schema do DB.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3 (Domínio):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PersonagemFactoryImpl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tem a única responsabilidade de construir um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delegando o salvamento.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81750" y="53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</a:t>
            </a:r>
            <a:r>
              <a:rPr lang="pt-BR"/>
              <a:t> de Classes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74" name="Google Shape;274;p44" title="DiagramaDeClasses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5" y="588550"/>
            <a:ext cx="8274058" cy="42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201850" y="446825"/>
            <a:ext cx="76887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Modelo de Características </a:t>
            </a:r>
            <a:r>
              <a:rPr lang="pt-BR" sz="2100">
                <a:solidFill>
                  <a:srgbClr val="FF0000"/>
                </a:solidFill>
              </a:rPr>
              <a:t> 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280" name="Google Shape;280;p45" title="ModeloDeCaracterístic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988" y="1268825"/>
            <a:ext cx="6684034" cy="37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339" y="924566"/>
            <a:ext cx="3968400" cy="39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508525" y="2571750"/>
            <a:ext cx="3761700" cy="19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aventura chegou ao fim, heróis!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suas próximas batalhas sejam épicas!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Nos vemos na taverna, para a próxima!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a sorte esteja sempre ao seu lado!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Agradecemos a todos, mestres e jogadores!</a:t>
            </a:r>
            <a:endParaRPr/>
          </a:p>
        </p:txBody>
      </p:sp>
      <p:sp>
        <p:nvSpPr>
          <p:cNvPr id="287" name="Google Shape;287;p46"/>
          <p:cNvSpPr txBox="1"/>
          <p:nvPr>
            <p:ph type="title"/>
          </p:nvPr>
        </p:nvSpPr>
        <p:spPr>
          <a:xfrm>
            <a:off x="557775" y="1371796"/>
            <a:ext cx="3712500" cy="15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Aventura Finalizada: Obrigado!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Princípios SOLID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75300" y="1263925"/>
            <a:ext cx="83712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- Aberto/Fechado (OCP)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Aberto para extensão, fechado para modificação.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Principal: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Padrão </a:t>
            </a: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Strategy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 a classe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Como?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código que usa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habilidade.execute()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não precisa ser alterado. Para adicionar um novo efeito (ex: Veneno), basta criar uma nova subclasse de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</a:t>
            </a:r>
            <a:endParaRPr sz="1700">
              <a:solidFill>
                <a:srgbClr val="1880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 - Substituição de Liskov (LSP)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Subclasses devem ser substituíveis por suas classes base.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Principal: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herança de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Combatente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Como?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Onde o código espera um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Combatente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(ex: um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Grupo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podemos passar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ou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sem quebrar o sistema.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Princípios SOLID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75300" y="1494025"/>
            <a:ext cx="83712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- Segregação de Interfaces (ISP)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Clientes não devem depender de métodos que não usam.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Principal: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Interfaces de repositório específicas, como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IRacaRepository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IPersonagemRepository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Como?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Evitamos uma "interface gorda"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IRepository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Um cliente que só precisa listar raças depende apenas da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IRacaRepository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ignorando métodos de outros repositórios.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Princípios SOLID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75300" y="1494025"/>
            <a:ext cx="83712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 - Inversão de Dependência (DIP)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Módulos de alto nível dependem de abstrações, não de implementações.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Principal: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Injeção de Dependência com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Provider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Como?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PersonagemRepositoryImpl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depende da abstração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IHabilidadeRepository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não da classe concreta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HabilidadeRepositoryImpl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 dependência é "injetada" pelo construtor, o que facilita a troca e os testes (Mocks).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Padrões GRASP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675300" y="1494025"/>
            <a:ext cx="83712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Expert (Especialista da Informação)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responsabilidade fica com quem tem a informação.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1: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Combatente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o especialista em gerenciar seu próprio HP (</a:t>
            </a:r>
            <a:r>
              <a:rPr lang="pt-BR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receberDano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2: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HabilidadeDeDanoModel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a especialista em calcular o dano de seu próprio efeito.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Creator (Criador)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Conceito: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Quem deve ser responsável por criar um objeto?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pt-BR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PersonagemFactoryImpl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(padrão Factory) é o criador de </a:t>
            </a:r>
            <a:r>
              <a:rPr lang="pt-BR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Personagem</a:t>
            </a: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pois ele agrega e tem acesso a todas as informações necessárias para isso (repositórios de Raça, Classe, etc.).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Padrões GRASP:</a:t>
            </a:r>
            <a:endParaRPr sz="21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75300" y="1292825"/>
            <a:ext cx="8371200" cy="3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Coupling &amp; High Cohesion (Baixo Acoplamento e Alta Coesão)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Baixo Acoplamento: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Arquitetura em camadas (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e o uso de interfaces garantem a independência. O Domínio não sabe sobre o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sqflite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Alta Coesão: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Classes têm responsabilidades focadas, como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ArmaRepositoryImpl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só lida com armas, tornando-as fáceis de manter.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(Controlador)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Intermediário que recebe eventos da UI e coordena o domínio.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classes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ViewModel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(ex: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CriarPersonagemViewModel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GruposViewModel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executam o papel de Controlador no padrão MVVM, recebendo a intenção do usuário e orquestrando as chamadas aos serviços e repositórios.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Padrões de Projeto (GoF)</a:t>
            </a:r>
            <a:r>
              <a:rPr lang="pt-BR" sz="2100"/>
              <a:t>:</a:t>
            </a:r>
            <a:endParaRPr sz="21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675300" y="1292825"/>
            <a:ext cx="8371200" cy="3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Factory Method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Interface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IFichaFactory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com implementações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PersonagemFactoryImpl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InimigoFactoryImpl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Abstrair e centralizar a lógica de criação de objetos complexos (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Personagem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Inimigo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Char char="●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Strategy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classe abstrata 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define a interface (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execute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e as classes concretas (</a:t>
            </a:r>
            <a:r>
              <a:rPr lang="pt-BR" sz="17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HabilidadeDeDanoModel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implementam os algoritmos.</a:t>
            </a:r>
            <a:endParaRPr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1"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Função:</a:t>
            </a:r>
            <a:r>
              <a:rPr lang="pt-BR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Permite que o algoritmo de uma habilidade varie independentemente de quem a utiliza.</a:t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